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4"/>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04"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3" r:id="rId145"/>
    <p:sldId id="414" r:id="rId146"/>
    <p:sldId id="415" r:id="rId147"/>
    <p:sldId id="416" r:id="rId148"/>
    <p:sldId id="417"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39" r:id="rId171"/>
    <p:sldId id="440" r:id="rId172"/>
    <p:sldId id="441" r:id="rId173"/>
    <p:sldId id="442" r:id="rId174"/>
    <p:sldId id="443" r:id="rId175"/>
    <p:sldId id="444" r:id="rId176"/>
    <p:sldId id="445" r:id="rId177"/>
    <p:sldId id="446" r:id="rId178"/>
    <p:sldId id="447" r:id="rId179"/>
    <p:sldId id="448"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464" r:id="rId196"/>
    <p:sldId id="465" r:id="rId197"/>
    <p:sldId id="466" r:id="rId198"/>
    <p:sldId id="467" r:id="rId199"/>
    <p:sldId id="468" r:id="rId200"/>
    <p:sldId id="469" r:id="rId201"/>
    <p:sldId id="470" r:id="rId202"/>
    <p:sldId id="471" r:id="rId203"/>
    <p:sldId id="472" r:id="rId204"/>
    <p:sldId id="473" r:id="rId205"/>
    <p:sldId id="474" r:id="rId206"/>
    <p:sldId id="475" r:id="rId207"/>
    <p:sldId id="476" r:id="rId208"/>
    <p:sldId id="477" r:id="rId209"/>
    <p:sldId id="478" r:id="rId210"/>
    <p:sldId id="479" r:id="rId211"/>
    <p:sldId id="480" r:id="rId212"/>
    <p:sldId id="481" r:id="rId213"/>
    <p:sldId id="482" r:id="rId214"/>
    <p:sldId id="483" r:id="rId215"/>
    <p:sldId id="484" r:id="rId216"/>
    <p:sldId id="485" r:id="rId217"/>
    <p:sldId id="486" r:id="rId218"/>
    <p:sldId id="487" r:id="rId219"/>
    <p:sldId id="488" r:id="rId220"/>
    <p:sldId id="489" r:id="rId221"/>
    <p:sldId id="490" r:id="rId222"/>
    <p:sldId id="491" r:id="rId223"/>
    <p:sldId id="492" r:id="rId224"/>
    <p:sldId id="493" r:id="rId225"/>
    <p:sldId id="494" r:id="rId226"/>
    <p:sldId id="495" r:id="rId227"/>
    <p:sldId id="496" r:id="rId228"/>
    <p:sldId id="497" r:id="rId229"/>
    <p:sldId id="498" r:id="rId230"/>
    <p:sldId id="499" r:id="rId231"/>
    <p:sldId id="500" r:id="rId232"/>
    <p:sldId id="501" r:id="rId233"/>
    <p:sldId id="502" r:id="rId234"/>
    <p:sldId id="503" r:id="rId235"/>
    <p:sldId id="504" r:id="rId236"/>
    <p:sldId id="505" r:id="rId237"/>
    <p:sldId id="506" r:id="rId238"/>
    <p:sldId id="507" r:id="rId239"/>
    <p:sldId id="508" r:id="rId240"/>
    <p:sldId id="509" r:id="rId241"/>
    <p:sldId id="536"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7" r:id="rId2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8.wmf"/><Relationship Id="rId5" Type="http://schemas.openxmlformats.org/officeDocument/2006/relationships/image" Target="../media/image97.png"/><Relationship Id="rId4" Type="http://schemas.openxmlformats.org/officeDocument/2006/relationships/image" Target="../media/image96.png"/></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8.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30.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9.wmf"/><Relationship Id="rId4" Type="http://schemas.openxmlformats.org/officeDocument/2006/relationships/oleObject" Target="../embeddings/oleObject3.bin"/><Relationship Id="rId9" Type="http://schemas.openxmlformats.org/officeDocument/2006/relationships/image" Target="../media/image31.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4.wmf"/></Relationships>
</file>

<file path=ppt/slides/_rels/slide11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81.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2.png"/><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1.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51.wmf"/><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16.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4.wmf"/><Relationship Id="rId4" Type="http://schemas.openxmlformats.org/officeDocument/2006/relationships/oleObject" Target="../embeddings/oleObject2.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smtClean="0"/>
              <a:t>Non-transposed </a:t>
            </a:r>
            <a:r>
              <a:rPr lang="en-US" sz="2600" b="1" u="sng"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600986"/>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3" name="TextBox 2"/>
          <p:cNvSpPr txBox="1"/>
          <p:nvPr/>
        </p:nvSpPr>
        <p:spPr>
          <a:xfrm>
            <a:off x="5722690" y="1752600"/>
            <a:ext cx="3200400"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2727"/>
            <a:ext cx="5298942" cy="2611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87706"/>
            <a:ext cx="3238500" cy="3083416"/>
          </a:xfrm>
          <a:prstGeom prst="rect">
            <a:avLst/>
          </a:prstGeom>
        </p:spPr>
      </p:pic>
      <p:sp>
        <p:nvSpPr>
          <p:cNvPr id="7" name="TextBox 6"/>
          <p:cNvSpPr txBox="1"/>
          <p:nvPr/>
        </p:nvSpPr>
        <p:spPr>
          <a:xfrm>
            <a:off x="4274890" y="5007014"/>
            <a:ext cx="4648200" cy="1200329"/>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Figure 3.0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grpSp>
        <p:nvGrpSpPr>
          <p:cNvPr id="12" name="Group 11"/>
          <p:cNvGrpSpPr/>
          <p:nvPr/>
        </p:nvGrpSpPr>
        <p:grpSpPr>
          <a:xfrm>
            <a:off x="381000" y="5486400"/>
            <a:ext cx="7543800" cy="914400"/>
            <a:chOff x="381000" y="5410200"/>
            <a:chExt cx="7543800" cy="914400"/>
          </a:xfrm>
        </p:grpSpPr>
        <mc:AlternateContent xmlns:mc="http://schemas.openxmlformats.org/markup-compatibility/2006" xmlns:a14="http://schemas.microsoft.com/office/drawing/2010/main">
          <mc:Choice Requires="a14">
            <p:sp>
              <p:nvSpPr>
                <p:cNvPr id="5" name="Rectangle 4"/>
                <p:cNvSpPr/>
                <p:nvPr/>
              </p:nvSpPr>
              <p:spPr>
                <a:xfrm>
                  <a:off x="381000" y="5410200"/>
                  <a:ext cx="7543800"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Step-Down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by 30°</a:t>
                  </a:r>
                </a:p>
              </p:txBody>
            </p:sp>
          </mc:Choice>
          <mc:Fallback xmlns="">
            <p:sp>
              <p:nvSpPr>
                <p:cNvPr id="5" name="Rectangle 4"/>
                <p:cNvSpPr>
                  <a:spLocks noRot="1" noChangeAspect="1" noMove="1" noResize="1" noEditPoints="1" noAdjustHandles="1" noChangeArrowheads="1" noChangeShapeType="1" noTextEdit="1"/>
                </p:cNvSpPr>
                <p:nvPr/>
              </p:nvSpPr>
              <p:spPr>
                <a:xfrm>
                  <a:off x="381000" y="5410200"/>
                  <a:ext cx="7543800" cy="400110"/>
                </a:xfrm>
                <a:prstGeom prst="rect">
                  <a:avLst/>
                </a:prstGeom>
                <a:blipFill rotWithShape="1">
                  <a:blip r:embed="rId4"/>
                  <a:stretch>
                    <a:fillRect l="-728" t="-7576" r="-728"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924490"/>
                  <a:ext cx="7374759"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Step-Up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by 30°</a:t>
                  </a:r>
                </a:p>
              </p:txBody>
            </p:sp>
          </mc:Choice>
          <mc:Fallback xmlns="">
            <p:sp>
              <p:nvSpPr>
                <p:cNvPr id="8" name="Rectangle 7"/>
                <p:cNvSpPr>
                  <a:spLocks noRot="1" noChangeAspect="1" noMove="1" noResize="1" noEditPoints="1" noAdjustHandles="1" noChangeArrowheads="1" noChangeShapeType="1" noTextEdit="1"/>
                </p:cNvSpPr>
                <p:nvPr/>
              </p:nvSpPr>
              <p:spPr>
                <a:xfrm>
                  <a:off x="381000" y="5924490"/>
                  <a:ext cx="7374759" cy="400110"/>
                </a:xfrm>
                <a:prstGeom prst="rect">
                  <a:avLst/>
                </a:prstGeom>
                <a:blipFill rotWithShape="1">
                  <a:blip r:embed="rId5"/>
                  <a:stretch>
                    <a:fillRect l="-744" t="-7576" b="-25758"/>
                  </a:stretch>
                </a:blipFill>
              </p:spPr>
              <p:txBody>
                <a:bodyPr/>
                <a:lstStyle/>
                <a:p>
                  <a:r>
                    <a:rPr lang="en-US">
                      <a:noFill/>
                    </a:rPr>
                    <a:t> </a:t>
                  </a:r>
                </a:p>
              </p:txBody>
            </p:sp>
          </mc:Fallback>
        </mc:AlternateContent>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10" name="TextBox 9"/>
          <p:cNvSpPr txBox="1"/>
          <p:nvPr/>
        </p:nvSpPr>
        <p:spPr>
          <a:xfrm>
            <a:off x="6629400" y="2876490"/>
            <a:ext cx="1671083"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108</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32" name="TextBox 3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278"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279"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280"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330"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331"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332"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333"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
        <p:nvSpPr>
          <p:cNvPr id="14" name="TextBox 13"/>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298"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299"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114</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16684" y="1483072"/>
            <a:ext cx="8534400" cy="489364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342900" lvl="2" indent="-342900">
              <a:buFont typeface="Arial" pitchFamily="34" charset="0"/>
              <a:buChar char="•"/>
            </a:pPr>
            <a:endParaRPr lang="en-US" sz="1100" dirty="0" smtClean="0"/>
          </a:p>
          <a:p>
            <a:pPr marL="0" lvl="3"/>
            <a:r>
              <a:rPr lang="en-US" sz="2400" dirty="0" smtClean="0">
                <a:latin typeface="Times New Roman" pitchFamily="18" charset="0"/>
                <a:cs typeface="Times New Roman" pitchFamily="18" charset="0"/>
              </a:rPr>
              <a:t>1. The </a:t>
            </a:r>
            <a:r>
              <a:rPr lang="en-US" sz="2400" dirty="0">
                <a:latin typeface="Times New Roman" pitchFamily="18" charset="0"/>
                <a:cs typeface="Times New Roman" pitchFamily="18" charset="0"/>
              </a:rPr>
              <a:t>Delta-Grounded Wye Step Down Connection</a:t>
            </a: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in a distribution substation serving a four-wire wye feeder </a:t>
            </a:r>
            <a:r>
              <a:rPr lang="en-US" sz="2000" dirty="0" smtClean="0">
                <a:latin typeface="Times New Roman" pitchFamily="18" charset="0"/>
                <a:cs typeface="Times New Roman" pitchFamily="18" charset="0"/>
              </a:rPr>
              <a:t>system.</a:t>
            </a:r>
            <a:endParaRPr lang="en-US" sz="20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Another </a:t>
            </a:r>
            <a:r>
              <a:rPr lang="en-US" sz="2000" dirty="0">
                <a:latin typeface="Times New Roman" pitchFamily="18" charset="0"/>
                <a:cs typeface="Times New Roman" pitchFamily="18" charset="0"/>
              </a:rPr>
              <a:t>application is to provide service to a load that is primarily single-phase, since three single-phase circuits are </a:t>
            </a:r>
            <a:r>
              <a:rPr lang="en-US" sz="20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0" lvl="3"/>
            <a:r>
              <a:rPr lang="en-US" sz="2400" dirty="0" smtClean="0">
                <a:latin typeface="Times New Roman" pitchFamily="18" charset="0"/>
                <a:cs typeface="Times New Roman" pitchFamily="18" charset="0"/>
              </a:rPr>
              <a:t>2. The Ungrounded </a:t>
            </a:r>
            <a:r>
              <a:rPr lang="en-US" sz="2400" dirty="0">
                <a:latin typeface="Times New Roman" pitchFamily="18" charset="0"/>
                <a:cs typeface="Times New Roman" pitchFamily="18" charset="0"/>
              </a:rPr>
              <a:t>Wye </a:t>
            </a:r>
            <a:r>
              <a:rPr lang="en-US" sz="2400" dirty="0" smtClean="0">
                <a:latin typeface="Times New Roman" pitchFamily="18" charset="0"/>
                <a:cs typeface="Times New Roman" pitchFamily="18" charset="0"/>
              </a:rPr>
              <a:t>Delta Connection</a:t>
            </a:r>
            <a:endParaRPr lang="en-US" sz="24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a:t>
            </a:r>
            <a:r>
              <a:rPr lang="en-US" sz="20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04800" y="1600200"/>
            <a:ext cx="8458200" cy="4647426"/>
          </a:xfrm>
          <a:prstGeom prst="rect">
            <a:avLst/>
          </a:prstGeom>
          <a:noFill/>
        </p:spPr>
        <p:txBody>
          <a:bodyPr wrap="square" rtlCol="0">
            <a:spAutoFit/>
          </a:bodyPr>
          <a:lstStyle/>
          <a:p>
            <a:pPr marL="457200" lvl="4"/>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The Grounded Wye-Grounded Wye Connection</a:t>
            </a:r>
          </a:p>
          <a:p>
            <a:pPr marL="800100" lvl="1" indent="-342900">
              <a:buFont typeface="Wingdings" pitchFamily="2" charset="2"/>
              <a:buChar char="Ø"/>
            </a:pPr>
            <a:r>
              <a:rPr lang="en-US" sz="2000" dirty="0" smtClean="0">
                <a:latin typeface="Times New Roman" pitchFamily="18" charset="0"/>
                <a:cs typeface="Times New Roman" pitchFamily="18" charset="0"/>
              </a:rPr>
              <a:t>Primarily used to supply single-phase and three-phase loads on four-wire </a:t>
            </a:r>
            <a:r>
              <a:rPr lang="en-US" sz="2000" dirty="0" err="1" smtClean="0">
                <a:latin typeface="Times New Roman" pitchFamily="18" charset="0"/>
                <a:cs typeface="Times New Roman" pitchFamily="18" charset="0"/>
              </a:rPr>
              <a:t>multigrounded</a:t>
            </a:r>
            <a:r>
              <a:rPr lang="en-US" sz="2000" dirty="0" smtClean="0">
                <a:latin typeface="Times New Roman" pitchFamily="18" charset="0"/>
                <a:cs typeface="Times New Roman" pitchFamily="18" charset="0"/>
              </a:rPr>
              <a:t> systems.</a:t>
            </a:r>
          </a:p>
          <a:p>
            <a:pPr lvl="1"/>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The </a:t>
            </a:r>
            <a:r>
              <a:rPr lang="en-US" sz="2400" dirty="0">
                <a:latin typeface="Times New Roman" pitchFamily="18" charset="0"/>
                <a:cs typeface="Times New Roman" pitchFamily="18" charset="0"/>
              </a:rPr>
              <a:t>Delta-Delta  </a:t>
            </a:r>
            <a:r>
              <a:rPr lang="en-US" sz="2400" dirty="0" smtClean="0">
                <a:latin typeface="Times New Roman" pitchFamily="18" charset="0"/>
                <a:cs typeface="Times New Roman" pitchFamily="18" charset="0"/>
              </a:rPr>
              <a:t>Connection</a:t>
            </a:r>
          </a:p>
          <a:p>
            <a:pPr marL="800100" lvl="1" indent="-342900">
              <a:buFont typeface="Wingdings" pitchFamily="2" charset="2"/>
              <a:buChar char="Ø"/>
            </a:pPr>
            <a:r>
              <a:rPr lang="en-US" sz="2000" dirty="0">
                <a:latin typeface="Times New Roman" pitchFamily="18" charset="0"/>
                <a:cs typeface="Times New Roman" pitchFamily="18" charset="0"/>
              </a:rPr>
              <a:t>Primarily used </a:t>
            </a:r>
            <a:r>
              <a:rPr lang="en-US" sz="20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5. Open </a:t>
            </a:r>
            <a:r>
              <a:rPr lang="en-US" sz="2400" dirty="0">
                <a:latin typeface="Times New Roman" pitchFamily="18" charset="0"/>
                <a:cs typeface="Times New Roman" pitchFamily="18" charset="0"/>
              </a:rPr>
              <a:t>Wye-Open </a:t>
            </a:r>
            <a:r>
              <a:rPr lang="en-US" sz="2400" dirty="0" smtClean="0">
                <a:latin typeface="Times New Roman" pitchFamily="18" charset="0"/>
                <a:cs typeface="Times New Roman" pitchFamily="18" charset="0"/>
              </a:rPr>
              <a:t>Delta</a:t>
            </a:r>
          </a:p>
          <a:p>
            <a:pPr marL="800100" lvl="1" indent="-342900">
              <a:buFont typeface="Wingdings" pitchFamily="2" charset="2"/>
              <a:buChar char="Ø"/>
            </a:pPr>
            <a:r>
              <a:rPr lang="en-US" sz="20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extBox 4"/>
          <p:cNvSpPr txBox="1"/>
          <p:nvPr/>
        </p:nvSpPr>
        <p:spPr>
          <a:xfrm>
            <a:off x="5638800" y="6229290"/>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a:t>
            </a:r>
            <a:r>
              <a:rPr lang="en-US" sz="2400" dirty="0" smtClean="0">
                <a:latin typeface="Times New Roman" pitchFamily="18" charset="0"/>
                <a:cs typeface="Times New Roman" pitchFamily="18" charset="0"/>
              </a:rPr>
              <a:t>inductance </a:t>
            </a:r>
            <a:r>
              <a:rPr lang="en-US" sz="2400" dirty="0" smtClean="0">
                <a:latin typeface="Times New Roman" pitchFamily="18" charset="0"/>
                <a:cs typeface="Times New Roman" pitchFamily="18" charset="0"/>
              </a:rPr>
              <a:t>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92447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(12)</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924472"/>
              </a:xfrm>
              <a:prstGeom prst="rect">
                <a:avLst/>
              </a:prstGeom>
              <a:blipFill rotWithShape="1">
                <a:blip r:embed="rId3"/>
                <a:stretch>
                  <a:fillRect l="-1091" t="-1242" r="-73" b="-170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122</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128</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Inductance will calculated at a frequency </a:t>
            </a:r>
            <a:r>
              <a:rPr lang="en-US" sz="2000" dirty="0" smtClean="0">
                <a:latin typeface="Times New Roman" pitchFamily="18" charset="0"/>
                <a:cs typeface="Times New Roman" pitchFamily="18" charset="0"/>
              </a:rPr>
              <a:t>of 60 Hz.</a:t>
            </a:r>
          </a:p>
          <a:p>
            <a:pPr lvl="1"/>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130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5.0 shows the currents of the delta-grounded wye step down connection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5" name="TextBox 4"/>
          <p:cNvSpPr txBox="1"/>
          <p:nvPr/>
        </p:nvSpPr>
        <p:spPr>
          <a:xfrm>
            <a:off x="990600" y="57912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2633008"/>
            <a:ext cx="8458200" cy="193899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136</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5" name="TextBox 4"/>
          <p:cNvSpPr txBox="1"/>
          <p:nvPr/>
        </p:nvSpPr>
        <p:spPr>
          <a:xfrm>
            <a:off x="6477000" y="5939135"/>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Figure 6.0</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138</a:t>
            </a:fld>
            <a:endParaRPr lang="en-US"/>
          </a:p>
        </p:txBody>
      </p:sp>
      <p:sp>
        <p:nvSpPr>
          <p:cNvPr id="9" name="TextBox 8"/>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grpSp>
        <p:nvGrpSpPr>
          <p:cNvPr id="5" name="Group 4"/>
          <p:cNvGrpSpPr/>
          <p:nvPr/>
        </p:nvGrpSpPr>
        <p:grpSpPr>
          <a:xfrm>
            <a:off x="2133600" y="1600200"/>
            <a:ext cx="6147364" cy="2133600"/>
            <a:chOff x="-291130" y="300831"/>
            <a:chExt cx="7835714" cy="275907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0" y="300831"/>
              <a:ext cx="4658765" cy="2759076"/>
            </a:xfrm>
            <a:prstGeom prst="rect">
              <a:avLst/>
            </a:prstGeom>
          </p:spPr>
        </p:pic>
        <p:sp>
          <p:nvSpPr>
            <p:cNvPr id="7" name="TextBox 6"/>
            <p:cNvSpPr txBox="1"/>
            <p:nvPr/>
          </p:nvSpPr>
          <p:spPr>
            <a:xfrm>
              <a:off x="4953784" y="1132680"/>
              <a:ext cx="2590800" cy="452728"/>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139</a:t>
            </a:fld>
            <a:endParaRPr lang="en-US"/>
          </a:p>
        </p:txBody>
      </p:sp>
      <p:sp>
        <p:nvSpPr>
          <p:cNvPr id="11" name="TextBox 10"/>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a:t>
            </a:r>
            <a:r>
              <a:rPr lang="en-US" sz="3200" dirty="0" smtClean="0">
                <a:latin typeface="Times New Roman" pitchFamily="18" charset="0"/>
                <a:cs typeface="Times New Roman" pitchFamily="18" charset="0"/>
              </a:rPr>
              <a:t>Earth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144</a:t>
            </a:fld>
            <a:endParaRPr lang="en-US"/>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a:t>
            </a:r>
            <a:r>
              <a:rPr lang="en-US" sz="3200" dirty="0" smtClean="0">
                <a:latin typeface="Times New Roman" pitchFamily="18" charset="0"/>
                <a:cs typeface="Times New Roman" pitchFamily="18" charset="0"/>
              </a:rPr>
              <a:t>Earth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8" name="TextBox 7"/>
          <p:cNvSpPr txBox="1"/>
          <p:nvPr/>
        </p:nvSpPr>
        <p:spPr>
          <a:xfrm>
            <a:off x="4000499" y="6143342"/>
            <a:ext cx="140970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155</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159</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160</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5967680"/>
            <a:ext cx="1981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162</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163</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into our “hat” impedances, (11) and (12), to get the </a:t>
            </a:r>
            <a:r>
              <a:rPr lang="en-US" sz="2400" i="1" dirty="0">
                <a:latin typeface="Times New Roman" pitchFamily="18" charset="0"/>
                <a:cs typeface="Times New Roman" pitchFamily="18" charset="0"/>
              </a:rPr>
              <a:t>primitive</a:t>
            </a:r>
            <a:r>
              <a:rPr lang="en-US" sz="2400" dirty="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Non-transposed </a:t>
            </a:r>
            <a:r>
              <a:rPr lang="en-US" sz="2600" dirty="0"/>
              <a:t>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5" name="TextBox 4"/>
          <p:cNvSpPr txBox="1"/>
          <p:nvPr/>
        </p:nvSpPr>
        <p:spPr>
          <a:xfrm>
            <a:off x="1676400" y="5792048"/>
            <a:ext cx="14799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6" name="Rectangle 5"/>
          <p:cNvSpPr/>
          <p:nvPr/>
        </p:nvSpPr>
        <p:spPr>
          <a:xfrm>
            <a:off x="533400" y="1905000"/>
            <a:ext cx="2851558"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195</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98598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r>
              <a:rPr lang="en-US" sz="2000" dirty="0" smtClean="0">
                <a:latin typeface="Times New Roman" pitchFamily="18" charset="0"/>
                <a:cs typeface="Times New Roman" pitchFamily="18" charset="0"/>
              </a:rPr>
              <a:t>Figure 11.0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939540"/>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197</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pPr marL="0"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201</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is as shown in 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smtClean="0"/>
          </a:p>
          <a:p>
            <a:pPr marL="0" lvl="2"/>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center </a:t>
            </a:r>
            <a:r>
              <a:rPr lang="en-US" sz="20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955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14.0</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204</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000"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208</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r="-305"/>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209</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210</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211</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212</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214</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216</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217</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218</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678204"/>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r>
              <a:rPr lang="en-US" sz="2000" dirty="0" smtClean="0">
                <a:latin typeface="Times New Roman" pitchFamily="18" charset="0"/>
                <a:cs typeface="Times New Roman" pitchFamily="18" charset="0"/>
              </a:rPr>
              <a:t>Figure 16.0</a:t>
            </a:r>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un-insulated neutral conductor is as shown in Figure </a:t>
            </a:r>
            <a:r>
              <a:rPr lang="en-US" sz="2000" dirty="0" smtClean="0">
                <a:latin typeface="Times New Roman" pitchFamily="18" charset="0"/>
                <a:cs typeface="Times New Roman" pitchFamily="18" charset="0"/>
              </a:rPr>
              <a:t>17.0.]</a:t>
            </a:r>
          </a:p>
        </p:txBody>
      </p:sp>
      <p:sp>
        <p:nvSpPr>
          <p:cNvPr id="8" name="TextBox 7"/>
          <p:cNvSpPr txBox="1"/>
          <p:nvPr/>
        </p:nvSpPr>
        <p:spPr>
          <a:xfrm>
            <a:off x="7010400" y="27432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17.0</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220</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r="-747"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226</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228</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4788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229</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09800"/>
            <a:ext cx="5358523" cy="4343400"/>
          </a:xfrm>
          <a:prstGeom prst="rect">
            <a:avLst/>
          </a:prstGeom>
        </p:spPr>
      </p:pic>
      <p:sp>
        <p:nvSpPr>
          <p:cNvPr id="5" name="Rectangle 4"/>
          <p:cNvSpPr/>
          <p:nvPr/>
        </p:nvSpPr>
        <p:spPr>
          <a:xfrm>
            <a:off x="489751" y="2209800"/>
            <a:ext cx="2558249" cy="1938992"/>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18.0 : 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230</a:t>
            </a:fld>
            <a:endParaRPr lang="en-US"/>
          </a:p>
        </p:txBody>
      </p:sp>
      <p:sp>
        <p:nvSpPr>
          <p:cNvPr id="7" name="TextBox 6"/>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362200"/>
                <a:ext cx="8382001" cy="396781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362200"/>
                <a:ext cx="8382001" cy="3967817"/>
              </a:xfrm>
              <a:prstGeom prst="rect">
                <a:avLst/>
              </a:prstGeom>
              <a:blipFill rotWithShape="1">
                <a:blip r:embed="rId3"/>
                <a:stretch>
                  <a:fillRect l="-1455" t="-153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236</a:t>
            </a:fld>
            <a:endParaRPr lang="en-US"/>
          </a:p>
        </p:txBody>
      </p:sp>
      <p:sp>
        <p:nvSpPr>
          <p:cNvPr id="6" name="TextBox 5"/>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237</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267765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238</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5" name="TextBox 4"/>
          <p:cNvSpPr txBox="1"/>
          <p:nvPr/>
        </p:nvSpPr>
        <p:spPr>
          <a:xfrm>
            <a:off x="6477000" y="5867400"/>
            <a:ext cx="154533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239</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241</a:t>
            </a:fld>
            <a:endParaRPr lang="en-US"/>
          </a:p>
        </p:txBody>
      </p:sp>
      <p:sp>
        <p:nvSpPr>
          <p:cNvPr id="3" name="TextBox 2"/>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p>
        </p:txBody>
      </p:sp>
      <mc:AlternateContent xmlns:mc="http://schemas.openxmlformats.org/markup-compatibility/2006" xmlns:a14="http://schemas.microsoft.com/office/drawing/2010/main">
        <mc:Choice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242</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243</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244</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246</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247</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175432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5" name="TextBox 4"/>
          <p:cNvSpPr txBox="1"/>
          <p:nvPr/>
        </p:nvSpPr>
        <p:spPr>
          <a:xfrm>
            <a:off x="457200" y="3352800"/>
            <a:ext cx="8153400" cy="1446550"/>
          </a:xfrm>
          <a:prstGeom prst="rect">
            <a:avLst/>
          </a:prstGeom>
          <a:noFill/>
        </p:spPr>
        <p:txBody>
          <a:bodyPr wrap="square" rtlCol="0">
            <a:spAutoFit/>
          </a:bodyPr>
          <a:lstStyle/>
          <a:p>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249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250</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253</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255</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5" name="TextBox 4"/>
          <p:cNvSpPr txBox="1"/>
          <p:nvPr/>
        </p:nvSpPr>
        <p:spPr>
          <a:xfrm>
            <a:off x="6019800" y="6000690"/>
            <a:ext cx="1752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23.0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256</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t>
                </a:r>
                <a:r>
                  <a:rPr lang="en-US" sz="2400">
                    <a:latin typeface="Times New Roman" pitchFamily="18" charset="0"/>
                    <a:cs typeface="Times New Roman" pitchFamily="18" charset="0"/>
                  </a:rPr>
                  <a:t>a </a:t>
                </a:r>
                <a:r>
                  <a:rPr lang="en-US" sz="240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(211)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260</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262</a:t>
            </a:fld>
            <a:endParaRPr lang="en-US"/>
          </a:p>
        </p:txBody>
      </p:sp>
    </p:spTree>
    <p:extLst>
      <p:ext uri="{BB962C8B-B14F-4D97-AF65-F5344CB8AC3E}">
        <p14:creationId xmlns:p14="http://schemas.microsoft.com/office/powerpoint/2010/main" val="1994927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xmlns:a14="http://schemas.microsoft.com/office/drawing/2010/main">
          <mc:Choice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xmlns:a14="http://schemas.microsoft.com/office/drawing/2010/main">
          <mc:Choice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Overhead Lines </a:t>
            </a:r>
            <a:endParaRPr lang="en-US" dirty="0"/>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sz="3100"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a:t>
            </a: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2"/>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43"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 for </a:t>
            </a:r>
            <a:r>
              <a:rPr lang="en-US" sz="3200" dirty="0" smtClean="0">
                <a:latin typeface="Times New Roman" pitchFamily="18" charset="0"/>
                <a:cs typeface="Times New Roman" pitchFamily="18" charset="0"/>
              </a:rPr>
              <a:t>Transposed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a:t>
            </a: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Non-transposed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558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a:p>
            <a:pPr algn="ctr"/>
            <a:r>
              <a:rPr lang="en-US" sz="3200" dirty="0" smtClean="0">
                <a:latin typeface="Times New Roman" pitchFamily="18" charset="0"/>
                <a:cs typeface="Times New Roman" pitchFamily="18" charset="0"/>
              </a:rPr>
              <a:t>General Voltage Drop Equation</a:t>
            </a: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4"/>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mc:Choice xmlns:a14="http://schemas.microsoft.com/office/drawing/2010/main" Requires="a14">
          <p:sp>
            <p:nvSpPr>
              <p:cNvPr id="6" name="Rectangle 5"/>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p:sp>
            <p:nvSpPr>
              <p:cNvPr id="6" name="Rectangle 5"/>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3"/>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4"/>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66"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2878</TotalTime>
  <Words>14236</Words>
  <Application>Microsoft Office PowerPoint</Application>
  <PresentationFormat>On-screen Show (4:3)</PresentationFormat>
  <Paragraphs>3176</Paragraphs>
  <Slides>262</Slides>
  <Notes>172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262</vt:i4>
      </vt:variant>
    </vt:vector>
  </HeadingPairs>
  <TitlesOfParts>
    <vt:vector size="264"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Staff</cp:lastModifiedBy>
  <cp:revision>221</cp:revision>
  <dcterms:created xsi:type="dcterms:W3CDTF">2006-08-16T00:00:00Z</dcterms:created>
  <dcterms:modified xsi:type="dcterms:W3CDTF">2012-01-05T00:12:25Z</dcterms:modified>
</cp:coreProperties>
</file>